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2" r:id="rId3"/>
    <p:sldId id="273" r:id="rId4"/>
    <p:sldId id="274" r:id="rId5"/>
    <p:sldId id="275" r:id="rId6"/>
    <p:sldId id="276" r:id="rId7"/>
    <p:sldId id="271" r:id="rId8"/>
    <p:sldId id="27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7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15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F2E1E-6C42-445F-BA9C-40D122B50336}" type="datetimeFigureOut">
              <a:rPr lang="ko-KR" altLang="en-US" smtClean="0"/>
              <a:pPr/>
              <a:t>2013-08-27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350BE-8273-47B8-AC82-9C20F07B5079}" type="datetimeFigureOut">
              <a:rPr lang="ko-KR" altLang="en-US" smtClean="0"/>
              <a:pPr/>
              <a:t>2013-08-27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 smtClean="0">
                <a:solidFill>
                  <a:schemeClr val="bg1"/>
                </a:solidFill>
                <a:latin typeface="Arial Black" pitchFamily="34" charset="0"/>
              </a:rPr>
              <a:t>3ds</a:t>
            </a:r>
            <a:r>
              <a:rPr lang="en-US" altLang="ko-KR" sz="4400" b="1" i="1" baseline="0" dirty="0" smtClean="0">
                <a:solidFill>
                  <a:schemeClr val="bg1"/>
                </a:solidFill>
                <a:latin typeface="Arial Black" pitchFamily="34" charset="0"/>
              </a:rPr>
              <a:t> MAX</a:t>
            </a:r>
            <a:endParaRPr lang="en-US" altLang="ko-KR" sz="4400" b="1" i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 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3ds MAX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디지털 미디어학과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3ds MAX </a:t>
            </a:r>
            <a:r>
              <a:rPr lang="ko-KR" altLang="en-US" dirty="0"/>
              <a:t>소개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26178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분야</a:t>
            </a:r>
            <a:endParaRPr lang="en-US" altLang="ko-KR" dirty="0" smtClean="0"/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363538" y="1547813"/>
            <a:ext cx="8388350" cy="4371975"/>
          </a:xfrm>
          <a:prstGeom prst="roundRect">
            <a:avLst>
              <a:gd name="adj" fmla="val 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446088" y="1627188"/>
            <a:ext cx="8229600" cy="4208462"/>
          </a:xfrm>
          <a:prstGeom prst="roundRect">
            <a:avLst>
              <a:gd name="adj" fmla="val 0"/>
            </a:avLst>
          </a:prstGeom>
          <a:solidFill>
            <a:srgbClr val="E0F1CB">
              <a:alpha val="50195"/>
            </a:srgb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474663" y="1323975"/>
            <a:ext cx="2887662" cy="504825"/>
          </a:xfrm>
          <a:prstGeom prst="roundRect">
            <a:avLst>
              <a:gd name="adj" fmla="val 1425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533400" y="1358900"/>
            <a:ext cx="2790825" cy="422275"/>
          </a:xfrm>
          <a:prstGeom prst="roundRect">
            <a:avLst>
              <a:gd name="adj" fmla="val 16759"/>
            </a:avLst>
          </a:prstGeom>
          <a:solidFill>
            <a:srgbClr val="A9D96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2000"/>
              <a:t>제품과 영상 광고 분야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52438" y="1849438"/>
            <a:ext cx="81835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/>
              <a:t>제품의 실제 모양새를 관찰하거나 제품 홍보용으로 특수효과를 접목</a:t>
            </a:r>
            <a:endParaRPr kumimoji="1" lang="en-US" altLang="ko-KR" sz="1800"/>
          </a:p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/>
              <a:t>특수효과를 내는 파티클 애니메이션 기능으로 영상 제작 도구로 각광받음</a:t>
            </a:r>
            <a:endParaRPr kumimoji="1" lang="en-US" altLang="ko-KR" sz="1800"/>
          </a:p>
        </p:txBody>
      </p:sp>
      <p:pic>
        <p:nvPicPr>
          <p:cNvPr id="6152" name="Picture 2" descr="D:\[07] 교재개발1팀\[박현진]\max\[03]_부속자료\[02]_그림\변환\1장\ch01_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828925"/>
            <a:ext cx="36830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3" descr="D:\[07] 교재개발1팀\[박현진]\max\[03]_부속자료\[02]_그림\변환\1장\ch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2809875"/>
            <a:ext cx="3567112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363538" y="1547813"/>
            <a:ext cx="8388350" cy="4371975"/>
          </a:xfrm>
          <a:prstGeom prst="roundRect">
            <a:avLst>
              <a:gd name="adj" fmla="val 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46088" y="1627188"/>
            <a:ext cx="8229600" cy="4208462"/>
          </a:xfrm>
          <a:prstGeom prst="roundRect">
            <a:avLst>
              <a:gd name="adj" fmla="val 0"/>
            </a:avLst>
          </a:prstGeom>
          <a:solidFill>
            <a:srgbClr val="E0F1CB">
              <a:alpha val="50195"/>
            </a:srgb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474663" y="1323975"/>
            <a:ext cx="2192337" cy="504825"/>
          </a:xfrm>
          <a:prstGeom prst="roundRect">
            <a:avLst>
              <a:gd name="adj" fmla="val 1425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533400" y="1358900"/>
            <a:ext cx="2105025" cy="422275"/>
          </a:xfrm>
          <a:prstGeom prst="roundRect">
            <a:avLst>
              <a:gd name="adj" fmla="val 16759"/>
            </a:avLst>
          </a:prstGeom>
          <a:solidFill>
            <a:srgbClr val="A9D96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2000"/>
              <a:t>게임 그래픽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52438" y="1849438"/>
            <a:ext cx="81835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/>
              <a:t>해마다 비약적인 발전을 거듭하는 분야</a:t>
            </a:r>
            <a:endParaRPr kumimoji="1" lang="en-US" altLang="ko-KR" sz="1800"/>
          </a:p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en-US" altLang="ko-KR" sz="1800"/>
              <a:t>Max</a:t>
            </a:r>
            <a:r>
              <a:rPr kumimoji="1" lang="ko-KR" altLang="en-US" sz="1800"/>
              <a:t> 버전이</a:t>
            </a:r>
            <a:r>
              <a:rPr kumimoji="1" lang="en-US" altLang="ko-KR" sz="1800"/>
              <a:t> </a:t>
            </a:r>
            <a:r>
              <a:rPr kumimoji="1" lang="ko-KR" altLang="en-US" sz="1800"/>
              <a:t>올라갈수록 애니메이션 관련 기능도 발전</a:t>
            </a:r>
          </a:p>
        </p:txBody>
      </p:sp>
      <p:pic>
        <p:nvPicPr>
          <p:cNvPr id="7176" name="Picture 2" descr="D:\[07] 교재개발1팀\[박현진]\max\[03]_부속자료\[02]_그림\변환\1장\ch01_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838450"/>
            <a:ext cx="4602163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3" descr="D:\[07] 교재개발1팀\[박현진]\max\[03]_부속자료\[02]_그림\변환\1장\ch01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824163"/>
            <a:ext cx="3057525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en-US" altLang="ko-KR" kern="0" smtClean="0"/>
              <a:t>Max</a:t>
            </a:r>
            <a:r>
              <a:rPr lang="ko-KR" altLang="en-US" kern="0" smtClean="0"/>
              <a:t>의</a:t>
            </a:r>
            <a:r>
              <a:rPr lang="en-US" altLang="ko-KR" kern="0" smtClean="0"/>
              <a:t> </a:t>
            </a:r>
            <a:r>
              <a:rPr lang="ko-KR" altLang="en-US" kern="0" smtClean="0"/>
              <a:t>활용 분야</a:t>
            </a:r>
            <a:endParaRPr lang="en-US" altLang="ko-KR" kern="0" dirty="0" smtClean="0"/>
          </a:p>
        </p:txBody>
      </p:sp>
    </p:spTree>
    <p:extLst>
      <p:ext uri="{BB962C8B-B14F-4D97-AF65-F5344CB8AC3E}">
        <p14:creationId xmlns:p14="http://schemas.microsoft.com/office/powerpoint/2010/main" val="34739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363538" y="1547813"/>
            <a:ext cx="8388350" cy="4371975"/>
          </a:xfrm>
          <a:prstGeom prst="roundRect">
            <a:avLst>
              <a:gd name="adj" fmla="val 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446088" y="1627188"/>
            <a:ext cx="8229600" cy="4208462"/>
          </a:xfrm>
          <a:prstGeom prst="roundRect">
            <a:avLst>
              <a:gd name="adj" fmla="val 0"/>
            </a:avLst>
          </a:prstGeom>
          <a:solidFill>
            <a:srgbClr val="E0F1CB">
              <a:alpha val="50195"/>
            </a:srgb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474663" y="1323975"/>
            <a:ext cx="2401887" cy="504825"/>
          </a:xfrm>
          <a:prstGeom prst="roundRect">
            <a:avLst>
              <a:gd name="adj" fmla="val 1425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533400" y="1358900"/>
            <a:ext cx="2305050" cy="422275"/>
          </a:xfrm>
          <a:prstGeom prst="roundRect">
            <a:avLst>
              <a:gd name="adj" fmla="val 16759"/>
            </a:avLst>
          </a:prstGeom>
          <a:solidFill>
            <a:srgbClr val="A9D96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2000"/>
              <a:t>영화</a:t>
            </a:r>
            <a:r>
              <a:rPr kumimoji="1" lang="en-US" altLang="ko-KR" sz="2000"/>
              <a:t>, </a:t>
            </a:r>
            <a:r>
              <a:rPr kumimoji="1" lang="ko-KR" altLang="en-US" sz="2000"/>
              <a:t>애니메이션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452438" y="1849438"/>
            <a:ext cx="81835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/>
              <a:t>애니메이션</a:t>
            </a:r>
            <a:r>
              <a:rPr kumimoji="1" lang="en-US" altLang="ko-KR" sz="1800"/>
              <a:t>, </a:t>
            </a:r>
            <a:r>
              <a:rPr kumimoji="1" lang="ko-KR" altLang="en-US" sz="1800"/>
              <a:t>렌더링 기능의 발전으로 </a:t>
            </a:r>
            <a:r>
              <a:rPr kumimoji="1" lang="en-US" altLang="ko-KR" sz="1800"/>
              <a:t>Max</a:t>
            </a:r>
            <a:r>
              <a:rPr kumimoji="1" lang="ko-KR" altLang="en-US" sz="1800"/>
              <a:t>의 활용 범위가 확장</a:t>
            </a:r>
            <a:endParaRPr kumimoji="1" lang="en-US" altLang="ko-KR" sz="1800"/>
          </a:p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/>
              <a:t>아동 애니메이션에서부터 극장 상영을 위한 고화질 </a:t>
            </a:r>
            <a:r>
              <a:rPr kumimoji="1" lang="en-US" altLang="ko-KR" sz="1800"/>
              <a:t>CG </a:t>
            </a:r>
            <a:r>
              <a:rPr kumimoji="1" lang="ko-KR" altLang="en-US" sz="1800"/>
              <a:t>영상까지 확장</a:t>
            </a:r>
            <a:endParaRPr kumimoji="1" lang="en-US" altLang="ko-KR" sz="1800"/>
          </a:p>
        </p:txBody>
      </p:sp>
      <p:pic>
        <p:nvPicPr>
          <p:cNvPr id="8200" name="Picture 2" descr="D:\[07] 교재개발1팀\[박현진]\max\[03]_부속자료\[02]_그림\변환\1장\ch01_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3305175"/>
            <a:ext cx="4367212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3" descr="D:\[07] 교재개발1팀\[박현진]\max\[03]_부속자료\[02]_그림\변환\1장\ch01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3105150"/>
            <a:ext cx="33289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분야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95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AutoShape 2"/>
          <p:cNvSpPr>
            <a:spLocks noChangeArrowheads="1"/>
          </p:cNvSpPr>
          <p:nvPr/>
        </p:nvSpPr>
        <p:spPr bwMode="auto">
          <a:xfrm>
            <a:off x="2895600" y="1447800"/>
            <a:ext cx="3886200" cy="38862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2124075" y="-1366265"/>
            <a:ext cx="5391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124075" y="3284538"/>
            <a:ext cx="5257800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US" altLang="ko-KR" sz="14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3D </a:t>
            </a:r>
            <a:r>
              <a:rPr lang="ko-KR" altLang="en-US" dirty="0"/>
              <a:t>컴퓨터 애니메이션 제작 과정</a:t>
            </a:r>
            <a:endParaRPr lang="en-US" altLang="ko-KR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1477963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000" dirty="0"/>
              <a:t>3D </a:t>
            </a:r>
            <a:r>
              <a:rPr lang="ko-KR" altLang="en-US" sz="2000" dirty="0"/>
              <a:t>컴퓨터 애니메이션을 만드는 과정은 어떤 창작의 목표나 예산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일정의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제약을 받으며 그 </a:t>
            </a:r>
            <a:r>
              <a:rPr lang="ko-KR" altLang="en-US" sz="2000" dirty="0"/>
              <a:t>밖에 제작에 관련된 여러 </a:t>
            </a:r>
            <a:r>
              <a:rPr lang="ko-KR" altLang="en-US" sz="2000" dirty="0" smtClean="0"/>
              <a:t>요소의 영향을 받아서 제작 과정 수행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실제 이러한 과정</a:t>
            </a:r>
            <a:r>
              <a:rPr lang="en-US" altLang="ko-KR" sz="2000" dirty="0"/>
              <a:t>, </a:t>
            </a:r>
            <a:r>
              <a:rPr lang="ko-KR" altLang="en-US" sz="2000" dirty="0"/>
              <a:t>즉 프로덕션 파이프라인</a:t>
            </a:r>
            <a:r>
              <a:rPr lang="en-US" altLang="ko-KR" sz="2000" dirty="0"/>
              <a:t>(Production Pipeline)</a:t>
            </a:r>
            <a:r>
              <a:rPr lang="ko-KR" altLang="en-US" sz="2000" dirty="0"/>
              <a:t>은 그 용도에 따라 굉장히 </a:t>
            </a:r>
            <a:r>
              <a:rPr lang="ko-KR" altLang="en-US" sz="2000" dirty="0" smtClean="0"/>
              <a:t>다양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프로젝트의 </a:t>
            </a:r>
            <a:r>
              <a:rPr lang="ko-KR" altLang="en-US" sz="2000" dirty="0"/>
              <a:t>규모와 성격과는 상관없이 일반적인 </a:t>
            </a:r>
            <a:r>
              <a:rPr lang="en-US" altLang="ko-KR" sz="2000" dirty="0"/>
              <a:t>3D </a:t>
            </a:r>
            <a:r>
              <a:rPr lang="ko-KR" altLang="en-US" sz="2000" dirty="0"/>
              <a:t>컴퓨터 애니메이션의 주요 제작 </a:t>
            </a:r>
            <a:r>
              <a:rPr lang="ko-KR" altLang="en-US" sz="2000" dirty="0" smtClean="0"/>
              <a:t>과정 검토</a:t>
            </a:r>
            <a:endParaRPr lang="en-US" altLang="ko-KR" sz="2000" dirty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4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3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AutoShape 4"/>
          <p:cNvSpPr>
            <a:spLocks noChangeArrowheads="1"/>
          </p:cNvSpPr>
          <p:nvPr/>
        </p:nvSpPr>
        <p:spPr bwMode="auto">
          <a:xfrm>
            <a:off x="5838825" y="613727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57" name="AutoShape 5"/>
          <p:cNvSpPr>
            <a:spLocks noChangeArrowheads="1"/>
          </p:cNvSpPr>
          <p:nvPr/>
        </p:nvSpPr>
        <p:spPr bwMode="auto">
          <a:xfrm>
            <a:off x="6842125" y="6135688"/>
            <a:ext cx="263525" cy="287337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58" name="AutoShape 6"/>
          <p:cNvSpPr>
            <a:spLocks noChangeArrowheads="1"/>
          </p:cNvSpPr>
          <p:nvPr/>
        </p:nvSpPr>
        <p:spPr bwMode="auto">
          <a:xfrm>
            <a:off x="6842125" y="5900738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59" name="AutoShape 7"/>
          <p:cNvSpPr>
            <a:spLocks noChangeArrowheads="1"/>
          </p:cNvSpPr>
          <p:nvPr/>
        </p:nvSpPr>
        <p:spPr bwMode="auto">
          <a:xfrm>
            <a:off x="6842125" y="5664200"/>
            <a:ext cx="263525" cy="287338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0" name="AutoShape 8"/>
          <p:cNvSpPr>
            <a:spLocks noChangeArrowheads="1"/>
          </p:cNvSpPr>
          <p:nvPr/>
        </p:nvSpPr>
        <p:spPr bwMode="auto">
          <a:xfrm>
            <a:off x="7348538" y="6135688"/>
            <a:ext cx="263525" cy="287337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1" name="AutoShape 9"/>
          <p:cNvSpPr>
            <a:spLocks noChangeArrowheads="1"/>
          </p:cNvSpPr>
          <p:nvPr/>
        </p:nvSpPr>
        <p:spPr bwMode="auto">
          <a:xfrm>
            <a:off x="7089775" y="6135688"/>
            <a:ext cx="263525" cy="287337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2" name="AutoShape 10"/>
          <p:cNvSpPr>
            <a:spLocks noChangeArrowheads="1"/>
          </p:cNvSpPr>
          <p:nvPr/>
        </p:nvSpPr>
        <p:spPr bwMode="auto">
          <a:xfrm>
            <a:off x="7348538" y="5900738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3" name="AutoShape 11"/>
          <p:cNvSpPr>
            <a:spLocks noChangeArrowheads="1"/>
          </p:cNvSpPr>
          <p:nvPr/>
        </p:nvSpPr>
        <p:spPr bwMode="auto">
          <a:xfrm>
            <a:off x="7089775" y="5900738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4" name="AutoShape 12"/>
          <p:cNvSpPr>
            <a:spLocks noChangeArrowheads="1"/>
          </p:cNvSpPr>
          <p:nvPr/>
        </p:nvSpPr>
        <p:spPr bwMode="auto">
          <a:xfrm>
            <a:off x="7348538" y="5664200"/>
            <a:ext cx="263525" cy="287338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5" name="AutoShape 13"/>
          <p:cNvSpPr>
            <a:spLocks noChangeArrowheads="1"/>
          </p:cNvSpPr>
          <p:nvPr/>
        </p:nvSpPr>
        <p:spPr bwMode="auto">
          <a:xfrm>
            <a:off x="7089775" y="5664200"/>
            <a:ext cx="263525" cy="287338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6" name="AutoShape 14"/>
          <p:cNvSpPr>
            <a:spLocks noChangeArrowheads="1"/>
          </p:cNvSpPr>
          <p:nvPr/>
        </p:nvSpPr>
        <p:spPr bwMode="auto">
          <a:xfrm>
            <a:off x="7348538" y="54324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7" name="AutoShape 15"/>
          <p:cNvSpPr>
            <a:spLocks noChangeArrowheads="1"/>
          </p:cNvSpPr>
          <p:nvPr/>
        </p:nvSpPr>
        <p:spPr bwMode="auto">
          <a:xfrm>
            <a:off x="7616825" y="6267450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8" name="AutoShape 16"/>
          <p:cNvSpPr>
            <a:spLocks noChangeArrowheads="1"/>
          </p:cNvSpPr>
          <p:nvPr/>
        </p:nvSpPr>
        <p:spPr bwMode="auto">
          <a:xfrm>
            <a:off x="7616825" y="6030913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9" name="AutoShape 17"/>
          <p:cNvSpPr>
            <a:spLocks noChangeArrowheads="1"/>
          </p:cNvSpPr>
          <p:nvPr/>
        </p:nvSpPr>
        <p:spPr bwMode="auto">
          <a:xfrm>
            <a:off x="7616825" y="5795963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0" name="AutoShape 18"/>
          <p:cNvSpPr>
            <a:spLocks noChangeArrowheads="1"/>
          </p:cNvSpPr>
          <p:nvPr/>
        </p:nvSpPr>
        <p:spPr bwMode="auto">
          <a:xfrm>
            <a:off x="7616825" y="5562600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1" name="AutoShape 19"/>
          <p:cNvSpPr>
            <a:spLocks noChangeArrowheads="1"/>
          </p:cNvSpPr>
          <p:nvPr/>
        </p:nvSpPr>
        <p:spPr bwMode="auto">
          <a:xfrm>
            <a:off x="8880475" y="62071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2" name="AutoShape 20"/>
          <p:cNvSpPr>
            <a:spLocks noChangeArrowheads="1"/>
          </p:cNvSpPr>
          <p:nvPr/>
        </p:nvSpPr>
        <p:spPr bwMode="auto">
          <a:xfrm>
            <a:off x="8620125" y="6207125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3" name="AutoShape 21"/>
          <p:cNvSpPr>
            <a:spLocks noChangeArrowheads="1"/>
          </p:cNvSpPr>
          <p:nvPr/>
        </p:nvSpPr>
        <p:spPr bwMode="auto">
          <a:xfrm>
            <a:off x="8372475" y="62071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4" name="AutoShape 22"/>
          <p:cNvSpPr>
            <a:spLocks noChangeArrowheads="1"/>
          </p:cNvSpPr>
          <p:nvPr/>
        </p:nvSpPr>
        <p:spPr bwMode="auto">
          <a:xfrm>
            <a:off x="8880475" y="597217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5" name="AutoShape 23"/>
          <p:cNvSpPr>
            <a:spLocks noChangeArrowheads="1"/>
          </p:cNvSpPr>
          <p:nvPr/>
        </p:nvSpPr>
        <p:spPr bwMode="auto">
          <a:xfrm>
            <a:off x="8620125" y="5972175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6" name="AutoShape 24"/>
          <p:cNvSpPr>
            <a:spLocks noChangeArrowheads="1"/>
          </p:cNvSpPr>
          <p:nvPr/>
        </p:nvSpPr>
        <p:spPr bwMode="auto">
          <a:xfrm>
            <a:off x="8372475" y="597217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7" name="AutoShape 25"/>
          <p:cNvSpPr>
            <a:spLocks noChangeArrowheads="1"/>
          </p:cNvSpPr>
          <p:nvPr/>
        </p:nvSpPr>
        <p:spPr bwMode="auto">
          <a:xfrm>
            <a:off x="8124825" y="6267450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8" name="AutoShape 26"/>
          <p:cNvSpPr>
            <a:spLocks noChangeArrowheads="1"/>
          </p:cNvSpPr>
          <p:nvPr/>
        </p:nvSpPr>
        <p:spPr bwMode="auto">
          <a:xfrm>
            <a:off x="7864475" y="6267450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9" name="AutoShape 27"/>
          <p:cNvSpPr>
            <a:spLocks noChangeArrowheads="1"/>
          </p:cNvSpPr>
          <p:nvPr/>
        </p:nvSpPr>
        <p:spPr bwMode="auto">
          <a:xfrm>
            <a:off x="8124825" y="6030913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0" name="AutoShape 28"/>
          <p:cNvSpPr>
            <a:spLocks noChangeArrowheads="1"/>
          </p:cNvSpPr>
          <p:nvPr/>
        </p:nvSpPr>
        <p:spPr bwMode="auto">
          <a:xfrm>
            <a:off x="7864475" y="6030913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1" name="AutoShape 29"/>
          <p:cNvSpPr>
            <a:spLocks noChangeArrowheads="1"/>
          </p:cNvSpPr>
          <p:nvPr/>
        </p:nvSpPr>
        <p:spPr bwMode="auto">
          <a:xfrm>
            <a:off x="8124825" y="5795963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2" name="AutoShape 30"/>
          <p:cNvSpPr>
            <a:spLocks noChangeArrowheads="1"/>
          </p:cNvSpPr>
          <p:nvPr/>
        </p:nvSpPr>
        <p:spPr bwMode="auto">
          <a:xfrm>
            <a:off x="7864475" y="5795963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3" name="AutoShape 31"/>
          <p:cNvSpPr>
            <a:spLocks noChangeArrowheads="1"/>
          </p:cNvSpPr>
          <p:nvPr/>
        </p:nvSpPr>
        <p:spPr bwMode="auto">
          <a:xfrm>
            <a:off x="7864475" y="5562600"/>
            <a:ext cx="265113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5" name="AutoShape 33"/>
          <p:cNvSpPr>
            <a:spLocks noChangeArrowheads="1"/>
          </p:cNvSpPr>
          <p:nvPr/>
        </p:nvSpPr>
        <p:spPr bwMode="auto">
          <a:xfrm>
            <a:off x="6102350" y="6037263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6" name="AutoShape 34"/>
          <p:cNvSpPr>
            <a:spLocks noChangeArrowheads="1"/>
          </p:cNvSpPr>
          <p:nvPr/>
        </p:nvSpPr>
        <p:spPr bwMode="auto">
          <a:xfrm>
            <a:off x="6610350" y="59658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7" name="AutoShape 35"/>
          <p:cNvSpPr>
            <a:spLocks noChangeArrowheads="1"/>
          </p:cNvSpPr>
          <p:nvPr/>
        </p:nvSpPr>
        <p:spPr bwMode="auto">
          <a:xfrm>
            <a:off x="6350000" y="59658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8" name="AutoShape 36"/>
          <p:cNvSpPr>
            <a:spLocks noChangeArrowheads="1"/>
          </p:cNvSpPr>
          <p:nvPr/>
        </p:nvSpPr>
        <p:spPr bwMode="auto">
          <a:xfrm>
            <a:off x="6350000" y="5729288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9" name="AutoShape 37"/>
          <p:cNvSpPr>
            <a:spLocks noChangeArrowheads="1"/>
          </p:cNvSpPr>
          <p:nvPr/>
        </p:nvSpPr>
        <p:spPr bwMode="auto">
          <a:xfrm>
            <a:off x="6607175" y="5724525"/>
            <a:ext cx="263525" cy="28575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4790" name="Group 38"/>
          <p:cNvGrpSpPr>
            <a:grpSpLocks/>
          </p:cNvGrpSpPr>
          <p:nvPr/>
        </p:nvGrpSpPr>
        <p:grpSpPr bwMode="auto">
          <a:xfrm>
            <a:off x="5562600" y="6240463"/>
            <a:ext cx="3581400" cy="88900"/>
            <a:chOff x="0" y="2064"/>
            <a:chExt cx="6240" cy="144"/>
          </a:xfrm>
        </p:grpSpPr>
        <p:sp>
          <p:nvSpPr>
            <p:cNvPr id="74791" name="Line 39"/>
            <p:cNvSpPr>
              <a:spLocks noChangeShapeType="1"/>
            </p:cNvSpPr>
            <p:nvPr/>
          </p:nvSpPr>
          <p:spPr bwMode="auto">
            <a:xfrm>
              <a:off x="0" y="2064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2" name="Line 40"/>
            <p:cNvSpPr>
              <a:spLocks noChangeShapeType="1"/>
            </p:cNvSpPr>
            <p:nvPr/>
          </p:nvSpPr>
          <p:spPr bwMode="auto">
            <a:xfrm>
              <a:off x="0" y="2082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3" name="Line 41"/>
            <p:cNvSpPr>
              <a:spLocks noChangeShapeType="1"/>
            </p:cNvSpPr>
            <p:nvPr/>
          </p:nvSpPr>
          <p:spPr bwMode="auto">
            <a:xfrm>
              <a:off x="0" y="2100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4" name="Line 42"/>
            <p:cNvSpPr>
              <a:spLocks noChangeShapeType="1"/>
            </p:cNvSpPr>
            <p:nvPr/>
          </p:nvSpPr>
          <p:spPr bwMode="auto">
            <a:xfrm>
              <a:off x="0" y="2118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5" name="Line 43"/>
            <p:cNvSpPr>
              <a:spLocks noChangeShapeType="1"/>
            </p:cNvSpPr>
            <p:nvPr/>
          </p:nvSpPr>
          <p:spPr bwMode="auto">
            <a:xfrm>
              <a:off x="0" y="2136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6" name="Line 44"/>
            <p:cNvSpPr>
              <a:spLocks noChangeShapeType="1"/>
            </p:cNvSpPr>
            <p:nvPr/>
          </p:nvSpPr>
          <p:spPr bwMode="auto">
            <a:xfrm>
              <a:off x="0" y="2154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7" name="Line 45"/>
            <p:cNvSpPr>
              <a:spLocks noChangeShapeType="1"/>
            </p:cNvSpPr>
            <p:nvPr/>
          </p:nvSpPr>
          <p:spPr bwMode="auto">
            <a:xfrm>
              <a:off x="0" y="2172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8" name="Line 46"/>
            <p:cNvSpPr>
              <a:spLocks noChangeShapeType="1"/>
            </p:cNvSpPr>
            <p:nvPr/>
          </p:nvSpPr>
          <p:spPr bwMode="auto">
            <a:xfrm>
              <a:off x="0" y="2190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99" name="Line 47"/>
            <p:cNvSpPr>
              <a:spLocks noChangeShapeType="1"/>
            </p:cNvSpPr>
            <p:nvPr/>
          </p:nvSpPr>
          <p:spPr bwMode="auto">
            <a:xfrm>
              <a:off x="0" y="2208"/>
              <a:ext cx="6240" cy="0"/>
            </a:xfrm>
            <a:prstGeom prst="line">
              <a:avLst/>
            </a:prstGeom>
            <a:noFill/>
            <a:ln w="9525">
              <a:solidFill>
                <a:srgbClr val="FFAC7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684213" y="1196975"/>
            <a:ext cx="6832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ko-KR" sz="2000" b="1">
                <a:solidFill>
                  <a:srgbClr val="996633"/>
                </a:solidFill>
              </a:rPr>
              <a:t>3D </a:t>
            </a:r>
            <a:r>
              <a:rPr lang="ko-KR" altLang="en-US" sz="2000" b="1">
                <a:solidFill>
                  <a:srgbClr val="996633"/>
                </a:solidFill>
              </a:rPr>
              <a:t>컴퓨터 애니메이션 이해하기</a:t>
            </a:r>
            <a:r>
              <a:rPr lang="ko-KR" altLang="en-US" sz="2000">
                <a:solidFill>
                  <a:srgbClr val="996633"/>
                </a:solidFill>
              </a:rPr>
              <a:t> </a:t>
            </a:r>
            <a:endParaRPr lang="ko-KR" altLang="en-US" sz="2000" b="1">
              <a:solidFill>
                <a:srgbClr val="996633"/>
              </a:solidFill>
              <a:latin typeface="한양신명조" charset="-127"/>
              <a:ea typeface="한양신명조" charset="-127"/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ko-KR" sz="2000" b="1">
                <a:solidFill>
                  <a:srgbClr val="996633"/>
                </a:solidFill>
              </a:rPr>
              <a:t>3D </a:t>
            </a:r>
            <a:r>
              <a:rPr lang="ko-KR" altLang="en-US" sz="2000" b="1">
                <a:solidFill>
                  <a:srgbClr val="996633"/>
                </a:solidFill>
              </a:rPr>
              <a:t>컴퓨터 애니메이션 주요 제작단계</a:t>
            </a:r>
            <a:endParaRPr lang="ko-KR" altLang="en-US" sz="2000" b="1">
              <a:solidFill>
                <a:srgbClr val="996633"/>
              </a:solidFill>
              <a:latin typeface="한양신명조" charset="-127"/>
              <a:ea typeface="한양신명조" charset="-127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● </a:t>
            </a:r>
            <a:r>
              <a:rPr lang="ko-KR" altLang="en-US"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1024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⊙ </a:t>
            </a:r>
            <a:r>
              <a:rPr lang="en-US" altLang="ko-KR" sz="2400" b="1">
                <a:solidFill>
                  <a:schemeClr val="bg1"/>
                </a:solidFill>
              </a:rPr>
              <a:t>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이해하기 </a:t>
            </a: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2109788" y="2263775"/>
            <a:ext cx="4200525" cy="23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ko-KR" sz="1000">
                <a:solidFill>
                  <a:srgbClr val="000000"/>
                </a:solidFill>
                <a:ea typeface="한컴바탕" panose="02030600000101010101" pitchFamily="18" charset="2"/>
                <a:cs typeface="한컴바탕" panose="02030600000101010101" pitchFamily="18" charset="2"/>
              </a:rPr>
              <a:t>  </a:t>
            </a:r>
            <a:r>
              <a:rPr lang="en-US" altLang="ko-KR" sz="13800">
                <a:solidFill>
                  <a:srgbClr val="000000"/>
                </a:solidFill>
                <a:latin typeface="Times New Roman" panose="02020603050405020304" pitchFamily="18" charset="0"/>
                <a:ea typeface="한컴바탕" panose="02030600000101010101" pitchFamily="18" charset="2"/>
                <a:cs typeface="한컴바탕" panose="02030600000101010101" pitchFamily="18" charset="2"/>
              </a:rPr>
              <a:t> </a:t>
            </a:r>
            <a:r>
              <a:rPr lang="en-US" altLang="ko-KR" sz="1000">
                <a:solidFill>
                  <a:srgbClr val="000000"/>
                </a:solidFill>
                <a:latin typeface="Times New Roman" panose="02020603050405020304" pitchFamily="18" charset="0"/>
                <a:ea typeface="한컴바탕" panose="02030600000101010101" pitchFamily="18" charset="2"/>
                <a:cs typeface="한컴바탕" panose="02030600000101010101" pitchFamily="18" charset="2"/>
              </a:rPr>
              <a:t>                                                                                                              </a:t>
            </a:r>
            <a:endParaRPr lang="en-US" altLang="ko-KR" sz="1000">
              <a:solidFill>
                <a:srgbClr val="000000"/>
              </a:solidFill>
              <a:ea typeface="한컴바탕" panose="02030600000101010101" pitchFamily="18" charset="2"/>
              <a:cs typeface="한컴바탕" panose="02030600000101010101" pitchFamily="18" charset="2"/>
            </a:endParaRPr>
          </a:p>
          <a:p>
            <a:pPr eaLnBrk="0" latinLnBrk="0" hangingPunct="0"/>
            <a:r>
              <a:rPr lang="ko-KR" altLang="en-US" sz="9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바탕" panose="02030600000101010101" pitchFamily="18" charset="2"/>
              </a:rPr>
              <a:t>그림 </a:t>
            </a:r>
            <a:r>
              <a:rPr lang="en-US" altLang="ko-KR" sz="9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바탕" panose="02030600000101010101" pitchFamily="18" charset="2"/>
              </a:rPr>
              <a:t>1)) 3D </a:t>
            </a:r>
            <a:r>
              <a:rPr lang="ko-KR" altLang="en-US" sz="9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바탕" panose="02030600000101010101" pitchFamily="18" charset="2"/>
              </a:rPr>
              <a:t>그래픽의 활용분야</a:t>
            </a:r>
            <a:endParaRPr lang="ko-KR" altLang="en-US" sz="1000">
              <a:solidFill>
                <a:srgbClr val="000000"/>
              </a:solidFill>
              <a:ea typeface="한컴바탕" panose="02030600000101010101" pitchFamily="18" charset="2"/>
              <a:cs typeface="한컴바탕" panose="02030600000101010101" pitchFamily="18" charset="2"/>
            </a:endParaRPr>
          </a:p>
        </p:txBody>
      </p:sp>
      <p:pic>
        <p:nvPicPr>
          <p:cNvPr id="1845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3238"/>
            <a:ext cx="7488237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en-US" altLang="ko-KR" kern="0" dirty="0" smtClean="0"/>
              <a:t>3D </a:t>
            </a:r>
            <a:r>
              <a:rPr lang="ko-KR" altLang="en-US" kern="0" dirty="0" smtClean="0"/>
              <a:t>그래픽 </a:t>
            </a:r>
            <a:r>
              <a:rPr lang="ko-KR" altLang="en-US" kern="0" dirty="0"/>
              <a:t>활용 분야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6058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323850" y="163513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1pPr>
            <a:lvl2pPr algn="l"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2pPr>
            <a:lvl3pPr algn="l"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3pPr>
            <a:lvl4pPr algn="l"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4pPr>
            <a:lvl5pPr algn="l"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0D5881"/>
                </a:solidFill>
                <a:latin typeface="한양견고딕" charset="-127"/>
                <a:ea typeface="한양견고딕" charset="-127"/>
              </a:defRPr>
            </a:lvl9pPr>
          </a:lstStyle>
          <a:p>
            <a:r>
              <a:rPr lang="en-US" altLang="ko-KR" sz="2400" b="1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⊙ </a:t>
            </a:r>
            <a:r>
              <a:rPr lang="en-US" altLang="ko-KR" sz="2400" b="1">
                <a:solidFill>
                  <a:schemeClr val="bg1"/>
                </a:solidFill>
              </a:rPr>
              <a:t>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이해하기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en-US" altLang="ko-KR" kern="0" dirty="0" smtClean="0"/>
              <a:t>3D </a:t>
            </a:r>
            <a:r>
              <a:rPr lang="ko-KR" altLang="en-US" kern="0" dirty="0"/>
              <a:t>컴퓨터 애니메이션 주요 </a:t>
            </a:r>
            <a:r>
              <a:rPr lang="ko-KR" altLang="en-US" kern="0" dirty="0" smtClean="0"/>
              <a:t>제작단계</a:t>
            </a:r>
            <a:endParaRPr lang="en-US" altLang="ko-KR" kern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7950" y="1196752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b="1" dirty="0"/>
              <a:t>애니메이션의 </a:t>
            </a:r>
            <a:r>
              <a:rPr lang="ko-KR" altLang="en-US" sz="1600" b="1" dirty="0" smtClean="0"/>
              <a:t>제작단계</a:t>
            </a:r>
            <a:endParaRPr lang="en-US" altLang="ko-KR" sz="1600" b="1" dirty="0" smtClean="0"/>
          </a:p>
          <a:p>
            <a:pPr lvl="1">
              <a:lnSpc>
                <a:spcPct val="120000"/>
              </a:lnSpc>
            </a:pPr>
            <a:r>
              <a:rPr lang="ko-KR" altLang="en-US" sz="1200" b="1" dirty="0" err="1" smtClean="0"/>
              <a:t>프리프로덕션</a:t>
            </a:r>
            <a:r>
              <a:rPr lang="en-US" altLang="ko-KR" sz="1200" b="1" dirty="0"/>
              <a:t>(Pre-production), </a:t>
            </a:r>
            <a:r>
              <a:rPr lang="ko-KR" altLang="en-US" sz="1200" b="1" dirty="0"/>
              <a:t>프로덕션</a:t>
            </a:r>
            <a:r>
              <a:rPr lang="en-US" altLang="ko-KR" sz="1200" b="1" dirty="0"/>
              <a:t>(Production), </a:t>
            </a:r>
            <a:r>
              <a:rPr lang="ko-KR" altLang="en-US" sz="1200" b="1" dirty="0" smtClean="0"/>
              <a:t>포스트 </a:t>
            </a:r>
            <a:r>
              <a:rPr lang="ko-KR" altLang="en-US" sz="1200" b="1" dirty="0"/>
              <a:t>프로덕션</a:t>
            </a:r>
            <a:r>
              <a:rPr lang="en-US" altLang="ko-KR" sz="1200" b="1" dirty="0"/>
              <a:t>(Post-production)</a:t>
            </a:r>
            <a:r>
              <a:rPr lang="ko-KR" altLang="en-US" sz="1200" b="1" dirty="0"/>
              <a:t>으로 </a:t>
            </a:r>
            <a:r>
              <a:rPr lang="ko-KR" altLang="en-US" sz="1200" b="1" dirty="0" smtClean="0"/>
              <a:t>구성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</a:pPr>
            <a:endParaRPr lang="en-US" altLang="ko-KR" sz="1200" b="1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ko-KR" sz="1600" b="1" dirty="0">
                <a:solidFill>
                  <a:srgbClr val="008000"/>
                </a:solidFill>
              </a:rPr>
              <a:t> </a:t>
            </a:r>
            <a:r>
              <a:rPr lang="ko-KR" altLang="en-US" sz="1600" b="1" dirty="0" err="1">
                <a:solidFill>
                  <a:srgbClr val="008000"/>
                </a:solidFill>
              </a:rPr>
              <a:t>프리프로덕션</a:t>
            </a:r>
            <a:r>
              <a:rPr lang="ko-KR" altLang="en-US" sz="1600" b="1" dirty="0">
                <a:solidFill>
                  <a:srgbClr val="008000"/>
                </a:solidFill>
              </a:rPr>
              <a:t> </a:t>
            </a:r>
            <a:r>
              <a:rPr lang="ko-KR" altLang="en-US" sz="1600" b="1" dirty="0" smtClean="0">
                <a:solidFill>
                  <a:srgbClr val="008000"/>
                </a:solidFill>
              </a:rPr>
              <a:t>단계</a:t>
            </a:r>
            <a:endParaRPr lang="en-US" altLang="ko-KR" sz="1600" b="1" dirty="0" smtClean="0">
              <a:solidFill>
                <a:srgbClr val="008000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애니메이션 제작 전 </a:t>
            </a:r>
            <a:r>
              <a:rPr lang="ko-KR" altLang="en-US" sz="1200" b="1" dirty="0"/>
              <a:t>사전 기획단계로 시나리오와 캐릭터 배경 디자인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스토리보드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콘티</a:t>
            </a:r>
            <a:r>
              <a:rPr lang="en-US" altLang="ko-KR" sz="1200" b="1" dirty="0"/>
              <a:t>, </a:t>
            </a:r>
            <a:r>
              <a:rPr lang="ko-KR" altLang="en-US" sz="1200" b="1" dirty="0" smtClean="0"/>
              <a:t>아트워크</a:t>
            </a:r>
            <a:r>
              <a:rPr lang="en-US" altLang="ko-KR" sz="1200" b="1" dirty="0" smtClean="0"/>
              <a:t>, </a:t>
            </a:r>
            <a:r>
              <a:rPr lang="ko-KR" altLang="en-US" sz="1200" b="1" dirty="0"/>
              <a:t>제작일정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제작예산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애니메이션의 길이와 장르를 결정하는 제작 개요 등의 내용들을 </a:t>
            </a:r>
            <a:r>
              <a:rPr lang="ko-KR" altLang="en-US" sz="1200" b="1" dirty="0" smtClean="0"/>
              <a:t>고려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이러한 </a:t>
            </a:r>
            <a:r>
              <a:rPr lang="ko-KR" altLang="en-US" sz="1200" b="1" dirty="0" err="1"/>
              <a:t>프리프로덕션에서</a:t>
            </a:r>
            <a:r>
              <a:rPr lang="ko-KR" altLang="en-US" sz="1200" b="1" dirty="0"/>
              <a:t> 애니메이션의 계획과 제작 과정단계를 잘 나누고 일을 분배해야 좋은 작품이 나올 수 있는 매우 중요한 </a:t>
            </a:r>
            <a:r>
              <a:rPr lang="ko-KR" altLang="en-US" sz="1200" b="1" dirty="0" smtClean="0"/>
              <a:t>단계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err="1" smtClean="0"/>
              <a:t>프리프로덕션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단계는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년 또는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년 그 이상의 긴 시간이 소요되는 </a:t>
            </a:r>
            <a:r>
              <a:rPr lang="ko-KR" altLang="en-US" sz="1200" b="1" dirty="0" smtClean="0"/>
              <a:t>작업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ko-KR" sz="1200" b="1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ko-KR" sz="1600" b="1" dirty="0">
                <a:solidFill>
                  <a:srgbClr val="008000"/>
                </a:solidFill>
              </a:rPr>
              <a:t> </a:t>
            </a:r>
            <a:r>
              <a:rPr lang="ko-KR" altLang="en-US" sz="1600" b="1" dirty="0">
                <a:solidFill>
                  <a:srgbClr val="008000"/>
                </a:solidFill>
              </a:rPr>
              <a:t>프로덕션 </a:t>
            </a:r>
            <a:r>
              <a:rPr lang="ko-KR" altLang="en-US" sz="1600" b="1" dirty="0" smtClean="0">
                <a:solidFill>
                  <a:srgbClr val="008000"/>
                </a:solidFill>
              </a:rPr>
              <a:t>단계</a:t>
            </a:r>
            <a:endParaRPr lang="en-US" altLang="ko-KR" sz="1600" b="1" dirty="0" smtClean="0">
              <a:solidFill>
                <a:srgbClr val="008000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앞서 </a:t>
            </a:r>
            <a:r>
              <a:rPr lang="ko-KR" altLang="en-US" sz="1200" b="1" dirty="0"/>
              <a:t>기획한 내용들을 실질적으로 작업해서 만들어 가는 </a:t>
            </a:r>
            <a:r>
              <a:rPr lang="ko-KR" altLang="en-US" sz="1200" b="1" dirty="0" smtClean="0"/>
              <a:t>과정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ko-KR" sz="1200" b="1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ko-KR" sz="1600" b="1" dirty="0">
                <a:solidFill>
                  <a:srgbClr val="008000"/>
                </a:solidFill>
              </a:rPr>
              <a:t> </a:t>
            </a:r>
            <a:r>
              <a:rPr lang="ko-KR" altLang="en-US" sz="1600" b="1" dirty="0">
                <a:solidFill>
                  <a:srgbClr val="008000"/>
                </a:solidFill>
              </a:rPr>
              <a:t>포스트 프로덕션 </a:t>
            </a:r>
            <a:r>
              <a:rPr lang="ko-KR" altLang="en-US" sz="1600" b="1" dirty="0" smtClean="0">
                <a:solidFill>
                  <a:srgbClr val="008000"/>
                </a:solidFill>
              </a:rPr>
              <a:t>단계</a:t>
            </a:r>
            <a:endParaRPr lang="en-US" altLang="ko-KR" sz="1600" b="1" dirty="0" smtClean="0">
              <a:solidFill>
                <a:srgbClr val="008000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주 작업을 마치면</a:t>
            </a:r>
            <a:r>
              <a:rPr lang="en-US" altLang="ko-KR" sz="1200" b="1" dirty="0" smtClean="0"/>
              <a:t>…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영상 편집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사운드 추가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효과 추가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최종 영상 출력</a:t>
            </a:r>
            <a:endParaRPr lang="en-US" altLang="ko-KR" sz="1600" dirty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1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88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⊙ 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이해하기 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8532812" cy="44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ko-KR" altLang="en-US" kern="0" dirty="0"/>
              <a:t>독립 </a:t>
            </a:r>
            <a:r>
              <a:rPr lang="en-US" altLang="ko-KR" kern="0" dirty="0"/>
              <a:t>3D </a:t>
            </a:r>
            <a:r>
              <a:rPr lang="ko-KR" altLang="en-US" kern="0" dirty="0"/>
              <a:t>애니메이션의 제작 </a:t>
            </a:r>
            <a:r>
              <a:rPr lang="ko-KR" altLang="en-US" kern="0" dirty="0" smtClean="0"/>
              <a:t>과정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54683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⊙ 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이해하기 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81075"/>
            <a:ext cx="5616575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072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⊙ 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주요 제작단계 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3966075" y="2636912"/>
            <a:ext cx="7704138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1950" indent="-36195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27088" indent="-28575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5075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43063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altLang="ko-KR" sz="1600" b="1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ko-KR" altLang="en-US" kern="0" dirty="0" err="1" smtClean="0"/>
              <a:t>프리프로덕션</a:t>
            </a:r>
            <a:r>
              <a:rPr lang="ko-KR" altLang="en-US" kern="0" dirty="0" smtClean="0"/>
              <a:t> </a:t>
            </a:r>
            <a:r>
              <a:rPr lang="ko-KR" altLang="en-US" kern="0" dirty="0"/>
              <a:t>단계</a:t>
            </a:r>
            <a:endParaRPr lang="en-US" altLang="ko-KR" kern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53816" y="1556792"/>
            <a:ext cx="7128792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시나리오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시놉시스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대사녹음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키 </a:t>
            </a:r>
            <a:r>
              <a:rPr lang="ko-KR" altLang="en-US" sz="1600" b="1" dirty="0" err="1" smtClean="0"/>
              <a:t>비주얼</a:t>
            </a:r>
            <a:r>
              <a:rPr lang="en-US" altLang="ko-KR" sz="1600" b="1" dirty="0"/>
              <a:t>(Key visual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제작</a:t>
            </a:r>
            <a:endParaRPr lang="ko-KR" altLang="en-US" sz="16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캐릭터 디자인</a:t>
            </a:r>
            <a:r>
              <a:rPr lang="en-US" altLang="ko-KR" sz="1600" b="1" dirty="0"/>
              <a:t>(Character Design)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스토리 보드</a:t>
            </a:r>
            <a:r>
              <a:rPr lang="en-US" altLang="ko-KR" sz="1600" b="1" dirty="0"/>
              <a:t>(Story Board)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레이아웃</a:t>
            </a:r>
            <a:r>
              <a:rPr lang="en-US" altLang="ko-KR" sz="1600" b="1" dirty="0"/>
              <a:t>(Layout) </a:t>
            </a:r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1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83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컴퓨터 등장의 역사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개략적인 </a:t>
            </a:r>
            <a:r>
              <a:rPr lang="ko-KR" altLang="en-US" dirty="0" smtClean="0"/>
              <a:t>흐름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3169" y="1168582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000" dirty="0" smtClean="0"/>
              <a:t>물리학의 발전과 사회의 변화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뉴턴으로 대표되는 </a:t>
            </a:r>
            <a:r>
              <a:rPr lang="en-US" altLang="ko-KR" sz="1600" dirty="0" smtClean="0"/>
              <a:t>classical physics</a:t>
            </a:r>
            <a:r>
              <a:rPr lang="ko-KR" altLang="en-US" sz="1600" dirty="0" smtClean="0"/>
              <a:t> 이전의 세계는 물리적 현상에 대해 이해가 부족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따라서 모든 것은 신의 뜻대로</a:t>
            </a:r>
            <a:r>
              <a:rPr lang="en-US" altLang="ko-KR" sz="1600" dirty="0" smtClean="0"/>
              <a:t>… -&gt; </a:t>
            </a:r>
            <a:r>
              <a:rPr lang="ko-KR" altLang="en-US" sz="1600" dirty="0" smtClean="0"/>
              <a:t>신학적 세계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뉴턴의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등장으로 모든 현상을 정확하게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계산할 수 있다는 신념 발생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사회적으로는 계몽주의 사상으로 발전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인간이 모든 자연 현상과 세계를 정확하게 예측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변화시킬 수 있다는 낙관적 철학 사조 발생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이러한 배경에는 </a:t>
            </a:r>
            <a:r>
              <a:rPr lang="ko-KR" altLang="en-US" sz="1600" b="1" dirty="0" smtClean="0"/>
              <a:t>수학의 </a:t>
            </a:r>
            <a:r>
              <a:rPr lang="ko-KR" altLang="en-US" sz="1600" b="1" dirty="0" err="1" smtClean="0"/>
              <a:t>무결성</a:t>
            </a:r>
            <a:r>
              <a:rPr lang="ko-KR" altLang="en-US" sz="1600" b="1" dirty="0" smtClean="0"/>
              <a:t> 또는 완전성에 대한 막연한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즉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증명되지 않은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신념 존재</a:t>
            </a:r>
            <a:endParaRPr lang="en-US" altLang="ko-KR" sz="1600" b="1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645024"/>
            <a:ext cx="1276920" cy="15595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6479" y="5255293"/>
            <a:ext cx="22118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Sir Isaac Newton</a:t>
            </a:r>
            <a:r>
              <a:rPr lang="en-US" altLang="ko-KR" sz="1000" dirty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000" b="1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1642-1727</a:t>
            </a:r>
            <a:endParaRPr lang="ko-KR" altLang="en-US" sz="1000" b="1" dirty="0"/>
          </a:p>
        </p:txBody>
      </p:sp>
      <p:sp>
        <p:nvSpPr>
          <p:cNvPr id="7" name="타원 6"/>
          <p:cNvSpPr/>
          <p:nvPr/>
        </p:nvSpPr>
        <p:spPr bwMode="auto">
          <a:xfrm>
            <a:off x="1845344" y="5767438"/>
            <a:ext cx="1755910" cy="72008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신학적 세계관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5445744" y="5809437"/>
            <a:ext cx="1755910" cy="72008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계몽주의 사상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 bwMode="auto">
          <a:xfrm>
            <a:off x="3744824" y="5987766"/>
            <a:ext cx="1628912" cy="2338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6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⊙ 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주요 제작단계 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3635896" y="2564904"/>
            <a:ext cx="7813675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ko-KR" altLang="en-US" sz="16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ko-KR" altLang="en-US" kern="0" dirty="0" smtClean="0"/>
              <a:t>프로덕션 </a:t>
            </a:r>
            <a:r>
              <a:rPr lang="ko-KR" altLang="en-US" kern="0" dirty="0"/>
              <a:t>단계</a:t>
            </a:r>
            <a:endParaRPr lang="en-US" altLang="ko-KR" kern="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413974"/>
            <a:ext cx="8410672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 err="1"/>
              <a:t>애니메틱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Animatics</a:t>
            </a:r>
            <a:r>
              <a:rPr lang="en-US" altLang="ko-KR" sz="1600" b="1" dirty="0"/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모델링</a:t>
            </a:r>
            <a:r>
              <a:rPr lang="en-US" altLang="ko-KR" sz="1600" b="1" dirty="0"/>
              <a:t>(Modeling)</a:t>
            </a:r>
            <a:r>
              <a:rPr lang="en-US" altLang="ko-KR" sz="1600" dirty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 err="1"/>
              <a:t>리깅</a:t>
            </a:r>
            <a:r>
              <a:rPr lang="en-US" altLang="ko-KR" sz="1600" b="1" dirty="0"/>
              <a:t>(Rigging) </a:t>
            </a:r>
            <a:r>
              <a:rPr lang="ko-KR" altLang="en-US" sz="1600" b="1" dirty="0"/>
              <a:t>또는 애니메이션 컨트롤 </a:t>
            </a:r>
            <a:r>
              <a:rPr lang="ko-KR" altLang="en-US" sz="1600" b="1" dirty="0" err="1"/>
              <a:t>셋업</a:t>
            </a:r>
            <a:r>
              <a:rPr lang="en-US" altLang="ko-KR" sz="1600" b="1" dirty="0"/>
              <a:t>(Animation Control Set-up)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 err="1"/>
              <a:t>텍스쳐</a:t>
            </a:r>
            <a:r>
              <a:rPr lang="ko-KR" altLang="en-US" sz="1600" b="1" dirty="0"/>
              <a:t> 페인팅</a:t>
            </a:r>
            <a:r>
              <a:rPr lang="en-US" altLang="ko-KR" sz="1600" b="1" dirty="0"/>
              <a:t>(Texture Painting)</a:t>
            </a:r>
            <a:r>
              <a:rPr lang="en-US" altLang="ko-KR" sz="1600" dirty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캐릭터 애니메이션</a:t>
            </a:r>
            <a:r>
              <a:rPr lang="en-US" altLang="ko-KR" sz="1600" b="1" dirty="0"/>
              <a:t>(Character Animation)</a:t>
            </a:r>
            <a:r>
              <a:rPr lang="en-US" altLang="ko-KR" sz="1600" dirty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 err="1"/>
              <a:t>이펙트</a:t>
            </a:r>
            <a:r>
              <a:rPr lang="ko-KR" altLang="en-US" sz="1600" b="1" dirty="0"/>
              <a:t> 애니메이션</a:t>
            </a:r>
            <a:r>
              <a:rPr lang="en-US" altLang="ko-KR" sz="1600" b="1" dirty="0"/>
              <a:t>(Effect Animation)</a:t>
            </a:r>
            <a:r>
              <a:rPr lang="en-US" altLang="ko-KR" sz="1600" dirty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 err="1"/>
              <a:t>라이팅</a:t>
            </a:r>
            <a:r>
              <a:rPr lang="en-US" altLang="ko-KR" sz="1600" b="1" dirty="0"/>
              <a:t>(Lighting), </a:t>
            </a:r>
            <a:r>
              <a:rPr lang="ko-KR" altLang="en-US" sz="1600" b="1" dirty="0" err="1"/>
              <a:t>쉐이딩</a:t>
            </a:r>
            <a:r>
              <a:rPr lang="en-US" altLang="ko-KR" sz="1600" b="1" dirty="0"/>
              <a:t>(Shading), </a:t>
            </a:r>
            <a:r>
              <a:rPr lang="ko-KR" altLang="en-US" sz="1600" b="1" dirty="0" err="1"/>
              <a:t>렌더링</a:t>
            </a:r>
            <a:r>
              <a:rPr lang="en-US" altLang="ko-KR" sz="1600" b="1" dirty="0"/>
              <a:t>(Rendering)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파일 및 미디어 관리 시스템과 </a:t>
            </a:r>
            <a:r>
              <a:rPr lang="ko-KR" altLang="en-US" sz="1600" b="1" dirty="0" err="1" smtClean="0"/>
              <a:t>기술지원팀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1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6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77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⊙ 3D </a:t>
            </a:r>
            <a:r>
              <a:rPr lang="ko-KR" altLang="en-US" sz="2400" b="1">
                <a:solidFill>
                  <a:schemeClr val="bg1"/>
                </a:solidFill>
              </a:rPr>
              <a:t>컴퓨터 애니메이션 주요 제작단계 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1520" y="496093"/>
            <a:ext cx="7431088" cy="5635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i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pPr eaLnBrk="1" latinLnBrk="0" hangingPunct="1">
              <a:defRPr/>
            </a:pPr>
            <a:r>
              <a:rPr lang="ko-KR" altLang="en-US" kern="0" dirty="0" smtClean="0"/>
              <a:t>포스트 프로덕션 </a:t>
            </a:r>
            <a:r>
              <a:rPr lang="ko-KR" altLang="en-US" kern="0" dirty="0"/>
              <a:t>단계</a:t>
            </a:r>
            <a:endParaRPr lang="en-US" altLang="ko-KR" kern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413974"/>
            <a:ext cx="8410672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600" b="1" dirty="0"/>
              <a:t>합성과 후반 </a:t>
            </a:r>
            <a:r>
              <a:rPr lang="ko-KR" altLang="en-US" sz="1600" b="1" dirty="0" smtClean="0"/>
              <a:t>작업</a:t>
            </a:r>
            <a:endParaRPr lang="en-US" altLang="ko-KR" sz="16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쇼트와 </a:t>
            </a:r>
            <a:r>
              <a:rPr lang="ko-KR" altLang="en-US" sz="1200" b="1" dirty="0" err="1"/>
              <a:t>씬의</a:t>
            </a:r>
            <a:r>
              <a:rPr lang="ko-KR" altLang="en-US" sz="1200" b="1" dirty="0"/>
              <a:t> 요소들이 일단 </a:t>
            </a:r>
            <a:r>
              <a:rPr lang="ko-KR" altLang="en-US" sz="1200" b="1" dirty="0" err="1"/>
              <a:t>렌더링되면</a:t>
            </a:r>
            <a:r>
              <a:rPr lang="ko-KR" altLang="en-US" sz="1200" b="1" dirty="0"/>
              <a:t> 최종 </a:t>
            </a:r>
            <a:r>
              <a:rPr lang="ko-KR" altLang="en-US" sz="1200" b="1" dirty="0" err="1"/>
              <a:t>레코딩되기</a:t>
            </a:r>
            <a:r>
              <a:rPr lang="ko-KR" altLang="en-US" sz="1200" b="1" dirty="0"/>
              <a:t> 전에 각각의 요소를 모아서 </a:t>
            </a:r>
            <a:r>
              <a:rPr lang="ko-KR" altLang="en-US" sz="1200" b="1" dirty="0" smtClean="0"/>
              <a:t>합성 수행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경우에 </a:t>
            </a:r>
            <a:r>
              <a:rPr lang="ko-KR" altLang="en-US" sz="1200" b="1" dirty="0"/>
              <a:t>따라서 </a:t>
            </a:r>
            <a:r>
              <a:rPr lang="ko-KR" altLang="en-US" sz="1200" b="1" dirty="0" err="1"/>
              <a:t>렌더링된</a:t>
            </a:r>
            <a:r>
              <a:rPr lang="ko-KR" altLang="en-US" sz="1200" b="1" dirty="0"/>
              <a:t> 이미지에서 수정이 필요한 부분을 </a:t>
            </a:r>
            <a:r>
              <a:rPr lang="ko-KR" altLang="en-US" sz="1200" b="1" dirty="0" smtClean="0"/>
              <a:t>수정</a:t>
            </a:r>
            <a:endParaRPr lang="en-US" altLang="ko-KR" sz="1200" b="1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200" b="1" dirty="0" smtClean="0"/>
              <a:t>최종 이미지는 </a:t>
            </a:r>
            <a:r>
              <a:rPr lang="en-US" altLang="ko-KR" sz="1200" b="1" dirty="0"/>
              <a:t>DVD, VHS, </a:t>
            </a:r>
            <a:r>
              <a:rPr lang="ko-KR" altLang="en-US" sz="1200" b="1" dirty="0"/>
              <a:t>필름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종이 등의 다양한 매체로 </a:t>
            </a:r>
            <a:r>
              <a:rPr lang="ko-KR" altLang="en-US" sz="1200" b="1" dirty="0" smtClean="0"/>
              <a:t>출력</a:t>
            </a:r>
            <a:endParaRPr lang="en-US" altLang="ko-KR" sz="1200" b="1" dirty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1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200" kern="0" dirty="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6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컴퓨터 등장의 역사</a:t>
            </a:r>
            <a:r>
              <a:rPr lang="en-US" altLang="ko-KR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개략적인 </a:t>
            </a:r>
            <a:r>
              <a:rPr lang="ko-KR" altLang="en-US" dirty="0" smtClean="0"/>
              <a:t>흐름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2157" y="1179996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000" dirty="0" smtClean="0"/>
              <a:t>수학의 확실성에 대한 의심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George Boole</a:t>
            </a:r>
            <a:r>
              <a:rPr lang="ko-KR" altLang="en-US" sz="1600" dirty="0" smtClean="0"/>
              <a:t> 등이 수사학에 가까웠던 논리학을 수학에 도입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Russell</a:t>
            </a:r>
            <a:r>
              <a:rPr lang="ko-KR" altLang="en-US" sz="1600" dirty="0" smtClean="0"/>
              <a:t>은 논리학에 기초해서 수학이 정말 완벽한가를 연구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Kurt </a:t>
            </a:r>
            <a:r>
              <a:rPr lang="en-US" altLang="ko-KR" sz="1600" dirty="0" smtClean="0"/>
              <a:t>Gödel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Russell</a:t>
            </a:r>
            <a:r>
              <a:rPr lang="ko-KR" altLang="en-US" sz="1600" dirty="0" smtClean="0"/>
              <a:t>의 연구에 기초해서 수학이 불완전하다는 사실을 증명함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뉴턴 이후 시작되었던 과학에 대한 막연한 낙관적 희망이 무너짐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비슷한 시기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물리학에서는 운동량과 질량을 동시에 측정할 수 없다는 양자 역학 등장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슈레딩거의</a:t>
            </a:r>
            <a:r>
              <a:rPr lang="ko-KR" altLang="en-US" sz="1600" dirty="0" smtClean="0"/>
              <a:t> 고양이</a:t>
            </a:r>
            <a:r>
              <a:rPr lang="en-US" altLang="ko-KR" sz="1600" dirty="0" smtClean="0"/>
              <a:t>… </a:t>
            </a:r>
            <a:r>
              <a:rPr lang="ko-KR" altLang="en-US" sz="1600" dirty="0" smtClean="0"/>
              <a:t>상자 속 고양이는 절반은 죽었고 절반은 살았다</a:t>
            </a:r>
            <a:r>
              <a:rPr lang="en-US" altLang="ko-KR" sz="1600" dirty="0" smtClean="0"/>
              <a:t>?)</a:t>
            </a:r>
          </a:p>
          <a:p>
            <a:pPr lvl="1"/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95" y="3748066"/>
            <a:ext cx="1157265" cy="1593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77" y="3896148"/>
            <a:ext cx="2804914" cy="12885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0155" y="5184730"/>
            <a:ext cx="17367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George Boole</a:t>
            </a:r>
            <a:r>
              <a:rPr lang="en-US" altLang="ko-KR" sz="1000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000" b="1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1815-1864</a:t>
            </a:r>
            <a:endParaRPr lang="ko-KR" altLang="en-US" sz="1000" b="1" dirty="0"/>
          </a:p>
        </p:txBody>
      </p:sp>
      <p:sp>
        <p:nvSpPr>
          <p:cNvPr id="7" name="타원 6"/>
          <p:cNvSpPr/>
          <p:nvPr/>
        </p:nvSpPr>
        <p:spPr bwMode="auto">
          <a:xfrm>
            <a:off x="251520" y="5512928"/>
            <a:ext cx="1755910" cy="72008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공리 기반 수학 체계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3851920" y="5554926"/>
            <a:ext cx="1872208" cy="82640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수학에 논리학 도입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 bwMode="auto">
          <a:xfrm>
            <a:off x="2151000" y="5733256"/>
            <a:ext cx="1628912" cy="2338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7" y="3693496"/>
            <a:ext cx="1359594" cy="14260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37127" y="5198781"/>
            <a:ext cx="2160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Bertrand </a:t>
            </a:r>
            <a:r>
              <a:rPr lang="en-US" altLang="ko-KR" sz="1000" b="1" dirty="0" smtClean="0"/>
              <a:t>Russell</a:t>
            </a:r>
            <a:r>
              <a:rPr lang="en-US" altLang="ko-KR" sz="1000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000" b="1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1872-1970</a:t>
            </a:r>
            <a:endParaRPr lang="ko-KR" altLang="en-US" sz="10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35" y="3861013"/>
            <a:ext cx="2719189" cy="1027249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 bwMode="auto">
          <a:xfrm>
            <a:off x="7273529" y="5534171"/>
            <a:ext cx="1872208" cy="82640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수학이</a:t>
            </a:r>
            <a:r>
              <a:rPr lang="en-US" altLang="ko-KR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불완전하다는 사실 증명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5572609" y="5712501"/>
            <a:ext cx="1628912" cy="2338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48534" y="5101596"/>
            <a:ext cx="21602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Kurt Gödel</a:t>
            </a:r>
            <a:r>
              <a:rPr lang="en-US" altLang="ko-KR" sz="1000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000" b="1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1906-1978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476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컴퓨터 등장의 역사</a:t>
            </a:r>
            <a:r>
              <a:rPr lang="en-US" altLang="ko-KR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개략적인 </a:t>
            </a:r>
            <a:r>
              <a:rPr lang="ko-KR" altLang="en-US" dirty="0" smtClean="0"/>
              <a:t>흐름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11560" y="1268760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000" dirty="0" err="1" smtClean="0"/>
              <a:t>러셀의</a:t>
            </a:r>
            <a:r>
              <a:rPr lang="ko-KR" altLang="en-US" sz="2000" dirty="0" smtClean="0"/>
              <a:t> 역설</a:t>
            </a:r>
            <a:endParaRPr lang="en-US" altLang="ko-KR" sz="2000" dirty="0" smtClean="0"/>
          </a:p>
          <a:p>
            <a:endParaRPr lang="en-US" altLang="ko-KR" sz="1600" dirty="0" smtClean="0"/>
          </a:p>
        </p:txBody>
      </p:sp>
      <p:sp>
        <p:nvSpPr>
          <p:cNvPr id="14" name="직사각형 13"/>
          <p:cNvSpPr/>
          <p:nvPr/>
        </p:nvSpPr>
        <p:spPr bwMode="auto">
          <a:xfrm>
            <a:off x="1547664" y="4227314"/>
            <a:ext cx="4320480" cy="2016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쉬운 버전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세비야에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스스로 이발을 하지 않는 모든 이의 이발만을 해주는 이발사가 있다고 하자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이발사는 이발을 스스로 해야 할까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스스로 이발을 하지 않는다면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전제에 의해 자신이 자신을 이발시켜야 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역으로 스스로 이발을 한다면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자신이 자신을 이발시켜서는 안 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바로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러셀의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역설과 동일한 문제에 걸리는 것이다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059832" y="1412776"/>
            <a:ext cx="3672408" cy="2592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집합을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자신을 원소로 포함하지 않는 모든 집합들의 집합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정의하자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말해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원소가 되기 위한 필요충분조건은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원소가 아닌 것으로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칸토어의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공리체계에서 위와 같은 정의로 집합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문제없이 잘 정의된다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자기 자신을 원소로 포함하는가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 질문을 던져본다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포함한다고 가정하면 그 정의에 의해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자신을 원소로 포함하지 않는다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자신을 원소로 포함하지 않는다고 가정했을 때에도 역시 그 정의에 의해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자신에 포함되어야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원소이다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명제와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원소가 아니다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명제는 둘 다 모순을 도출하여 맞다 혹은 그르다 중에 어떤 답으로 답할 수 없다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프레게의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공리체계에서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자신을 정의하는 개념에 포함되지 않는다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(not fall under its defining concept)"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개념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(concept)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프레게의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체계 역시 모순을 낳는다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255" y="2194039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(source: Wikipedia)</a:t>
            </a:r>
          </a:p>
        </p:txBody>
      </p:sp>
    </p:spTree>
    <p:extLst>
      <p:ext uri="{BB962C8B-B14F-4D97-AF65-F5344CB8AC3E}">
        <p14:creationId xmlns:p14="http://schemas.microsoft.com/office/powerpoint/2010/main" val="426185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컴퓨터 등장의 역사</a:t>
            </a:r>
            <a:r>
              <a:rPr lang="en-US" altLang="ko-KR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개략적인 </a:t>
            </a:r>
            <a:r>
              <a:rPr lang="ko-KR" altLang="en-US" dirty="0" smtClean="0"/>
              <a:t>흐름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0361" y="1214735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000" dirty="0" smtClean="0"/>
              <a:t>Q: </a:t>
            </a:r>
            <a:r>
              <a:rPr lang="ko-KR" altLang="en-US" sz="2000" dirty="0"/>
              <a:t>수학이 불완전하다면 수학으로 완벽하게 할 수 있는 일은 무엇일까</a:t>
            </a:r>
            <a:r>
              <a:rPr lang="en-US" altLang="ko-KR" sz="2000" dirty="0"/>
              <a:t>?</a:t>
            </a:r>
          </a:p>
          <a:p>
            <a:r>
              <a:rPr lang="en-US" altLang="ko-KR" sz="2000" dirty="0"/>
              <a:t>Q: </a:t>
            </a:r>
            <a:r>
              <a:rPr lang="ko-KR" altLang="en-US" sz="2000" dirty="0" err="1"/>
              <a:t>앨런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튜링</a:t>
            </a:r>
            <a:r>
              <a:rPr lang="en-US" altLang="ko-KR" sz="2000" dirty="0"/>
              <a:t>(</a:t>
            </a:r>
            <a:r>
              <a:rPr lang="en-US" altLang="ko-KR" sz="2000" dirty="0"/>
              <a:t>Alan </a:t>
            </a:r>
            <a:r>
              <a:rPr lang="en-US" altLang="ko-KR" sz="2000" dirty="0" err="1"/>
              <a:t>Mathison</a:t>
            </a:r>
            <a:r>
              <a:rPr lang="en-US" altLang="ko-KR" sz="2000" dirty="0"/>
              <a:t> </a:t>
            </a:r>
            <a:r>
              <a:rPr lang="en-US" altLang="ko-KR" sz="2000" dirty="0"/>
              <a:t>Turing)</a:t>
            </a:r>
            <a:r>
              <a:rPr lang="ko-KR" altLang="en-US" sz="2000" dirty="0"/>
              <a:t>과 애플 로고의 관계는</a:t>
            </a:r>
            <a:r>
              <a:rPr lang="en-US" altLang="ko-KR" sz="2000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93" y="3228528"/>
            <a:ext cx="3486150" cy="113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636912"/>
            <a:ext cx="2084973" cy="220865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15589" y="5031695"/>
            <a:ext cx="22610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Alan </a:t>
            </a:r>
            <a:r>
              <a:rPr lang="en-US" altLang="ko-KR" sz="1000" dirty="0" err="1"/>
              <a:t>Mathison</a:t>
            </a:r>
            <a:r>
              <a:rPr lang="en-US" altLang="ko-KR" sz="1000" dirty="0"/>
              <a:t> Turing</a:t>
            </a:r>
            <a:r>
              <a:rPr lang="en-US" altLang="ko-KR" sz="1000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000" b="1" dirty="0" smtClean="0">
                <a:solidFill>
                  <a:srgbClr val="444444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1912-1954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1149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mtClean="0"/>
              <a:t>컴퓨터 등장의 역사</a:t>
            </a:r>
            <a:r>
              <a:rPr lang="en-US" altLang="ko-KR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개략적인 </a:t>
            </a:r>
            <a:r>
              <a:rPr lang="ko-KR" altLang="en-US" dirty="0" smtClean="0"/>
              <a:t>흐름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51520" y="1268760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000" dirty="0" smtClean="0"/>
              <a:t>Q: </a:t>
            </a:r>
            <a:r>
              <a:rPr lang="ko-KR" altLang="en-US" sz="2000" dirty="0" smtClean="0"/>
              <a:t>수학이 불완전하다면 수학으로 완벽하게 할 수 있는 일은 무엇일까</a:t>
            </a:r>
            <a:r>
              <a:rPr lang="en-US" altLang="ko-KR" sz="2000" dirty="0" smtClean="0"/>
              <a:t>?</a:t>
            </a:r>
          </a:p>
          <a:p>
            <a:r>
              <a:rPr lang="en-US" altLang="ko-KR" sz="2000" dirty="0" smtClean="0"/>
              <a:t>A: </a:t>
            </a:r>
            <a:r>
              <a:rPr lang="ko-KR" altLang="en-US" sz="2000" dirty="0" smtClean="0"/>
              <a:t>간단한 일을 할 수 있는 기계는 확실히 수학적인 일을 처리할 수 있음을 증명 </a:t>
            </a:r>
            <a:r>
              <a:rPr lang="en-US" altLang="ko-KR" sz="2000" dirty="0" smtClean="0"/>
              <a:t>-&gt; </a:t>
            </a:r>
            <a:r>
              <a:rPr lang="ko-KR" altLang="en-US" sz="2000" dirty="0" err="1" smtClean="0"/>
              <a:t>튜링</a:t>
            </a:r>
            <a:r>
              <a:rPr lang="ko-KR" altLang="en-US" sz="2000" dirty="0" smtClean="0"/>
              <a:t> 머신</a:t>
            </a:r>
            <a:r>
              <a:rPr lang="en-US" altLang="ko-KR" sz="2000" dirty="0" smtClean="0"/>
              <a:t> </a:t>
            </a:r>
            <a:endParaRPr lang="en-US" altLang="ko-KR" sz="16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0" y="4941168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(source: Wikipedia)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58294"/>
            <a:ext cx="3279400" cy="17783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81064" y="4941168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..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무한한 저장공간은 무한한 길이의 테이프로 나타나는데 이 테이프는 하나의 기호를 인쇄할 수 있는 크기의 정사각형들로 쪼개져있다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언제든지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기계속에는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하나의 기호가 들어가있고 이를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읽힌 기호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라고 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 기계는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읽힌 기호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"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를 바꿀 수 있는데 그 기계의 행동은 오직 읽힌 기호만이 결정한다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테이프는 앞뒤로 움직일 수 있어서 모든 기호들은 적어도 한번씩은 기계에게 읽힐 것이다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048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0715" y="1196752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000" dirty="0" smtClean="0"/>
              <a:t>최초의 컴퓨터</a:t>
            </a:r>
            <a:endParaRPr lang="en-US" altLang="ko-KR" sz="2000" dirty="0" smtClean="0"/>
          </a:p>
          <a:p>
            <a:pPr lvl="1"/>
            <a:r>
              <a:rPr lang="ko-KR" altLang="en-US" sz="1600" dirty="0" err="1" smtClean="0"/>
              <a:t>튜링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머신을</a:t>
            </a:r>
            <a:r>
              <a:rPr lang="ko-KR" altLang="en-US" sz="1600" dirty="0" smtClean="0"/>
              <a:t> 기초로 논리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회로 구성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초기 진공관 컴퓨터 등장 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입출력 복잡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en-US" altLang="ko-KR" sz="2000" dirty="0" smtClean="0"/>
              <a:t>70</a:t>
            </a:r>
            <a:r>
              <a:rPr lang="ko-KR" altLang="en-US" sz="2000" dirty="0" smtClean="0"/>
              <a:t>년대 후반 </a:t>
            </a:r>
            <a:r>
              <a:rPr lang="en-US" altLang="ko-KR" sz="2000" dirty="0" smtClean="0"/>
              <a:t>~ 80</a:t>
            </a:r>
            <a:r>
              <a:rPr lang="ko-KR" altLang="en-US" sz="2000" dirty="0" smtClean="0"/>
              <a:t>년대 중반</a:t>
            </a:r>
            <a:endParaRPr lang="en-US" altLang="ko-KR" sz="2000" dirty="0" smtClean="0"/>
          </a:p>
          <a:p>
            <a:pPr lvl="1"/>
            <a:r>
              <a:rPr lang="en-US" altLang="ko-KR" sz="1200" dirty="0" smtClean="0"/>
              <a:t>Apple I/II</a:t>
            </a:r>
            <a:r>
              <a:rPr lang="ko-KR" altLang="en-US" sz="1200" dirty="0" smtClean="0"/>
              <a:t>의 등장으로 키보드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비디오 출력 가능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그래픽 개념 등장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8</a:t>
            </a:r>
            <a:r>
              <a:rPr lang="ko-KR" altLang="en-US" sz="1200" dirty="0" smtClean="0"/>
              <a:t>비트 </a:t>
            </a:r>
            <a:r>
              <a:rPr lang="en-US" altLang="ko-KR" sz="1200" dirty="0" smtClean="0"/>
              <a:t>Personal Computer (PC)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8</a:t>
            </a:r>
            <a:r>
              <a:rPr lang="ko-KR" altLang="en-US" sz="1200" dirty="0" smtClean="0"/>
              <a:t>비트 컴퓨터에서 최대 표시 가능한 색상 수는</a:t>
            </a:r>
            <a:r>
              <a:rPr lang="en-US" altLang="ko-KR" sz="1200" dirty="0" smtClean="0"/>
              <a:t>?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4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00" y="182437"/>
            <a:ext cx="2465288" cy="18722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15094" y="2073971"/>
            <a:ext cx="37289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에니악</a:t>
            </a:r>
            <a:r>
              <a:rPr lang="en-US" altLang="ko-KR" sz="1000" dirty="0"/>
              <a:t>(ENIAC, Electronic Numerical Integrator And </a:t>
            </a:r>
            <a:r>
              <a:rPr lang="en-US" altLang="ko-KR" sz="1000" dirty="0" smtClean="0"/>
              <a:t>Computer)</a:t>
            </a:r>
          </a:p>
          <a:p>
            <a:r>
              <a:rPr lang="en-US" altLang="ko-KR" sz="1000" dirty="0" smtClean="0"/>
              <a:t> 1943</a:t>
            </a:r>
          </a:p>
          <a:p>
            <a:r>
              <a:rPr lang="ko-KR" altLang="en-US" sz="1000" dirty="0" smtClean="0"/>
              <a:t>폭 </a:t>
            </a:r>
            <a:r>
              <a:rPr lang="en-US" altLang="ko-KR" sz="1000" dirty="0" smtClean="0"/>
              <a:t>: 24 m, </a:t>
            </a:r>
            <a:r>
              <a:rPr lang="ko-KR" altLang="en-US" sz="1000" dirty="0" smtClean="0"/>
              <a:t>높이 </a:t>
            </a:r>
            <a:r>
              <a:rPr lang="en-US" altLang="ko-KR" sz="1000" dirty="0" smtClean="0"/>
              <a:t>2.518 m, </a:t>
            </a:r>
            <a:r>
              <a:rPr lang="ko-KR" altLang="en-US" sz="1000" dirty="0" smtClean="0"/>
              <a:t>무게 </a:t>
            </a:r>
            <a:r>
              <a:rPr lang="en-US" altLang="ko-KR" sz="1000" dirty="0" smtClean="0"/>
              <a:t>: 30 </a:t>
            </a:r>
            <a:r>
              <a:rPr lang="ko-KR" altLang="en-US" sz="1000" dirty="0" smtClean="0"/>
              <a:t>톤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1" y="1945504"/>
            <a:ext cx="2657872" cy="11761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06858" y="2627969"/>
            <a:ext cx="7328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천공 카드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3072017"/>
            <a:ext cx="1366849" cy="1366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846" y="2931864"/>
            <a:ext cx="1437523" cy="1985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5176059"/>
            <a:ext cx="1928681" cy="12957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08" y="5124583"/>
            <a:ext cx="2395905" cy="13472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661" y="5046471"/>
            <a:ext cx="1937041" cy="15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역사</a:t>
            </a:r>
            <a:endParaRPr lang="en-US" altLang="ko-KR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0715" y="1196752"/>
            <a:ext cx="9036050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000" dirty="0" smtClean="0"/>
              <a:t>80</a:t>
            </a:r>
            <a:r>
              <a:rPr lang="ko-KR" altLang="en-US" sz="2000" dirty="0" smtClean="0"/>
              <a:t>년대 중반 </a:t>
            </a:r>
            <a:r>
              <a:rPr lang="en-US" altLang="ko-KR" sz="2000" dirty="0" smtClean="0"/>
              <a:t>~ 90</a:t>
            </a:r>
            <a:r>
              <a:rPr lang="ko-KR" altLang="en-US" sz="2000" dirty="0" smtClean="0"/>
              <a:t>년대 초반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3</a:t>
            </a:r>
            <a:r>
              <a:rPr lang="ko-KR" altLang="en-US" sz="1600" dirty="0" smtClean="0"/>
              <a:t>차원 그래픽스를 구현하기 위해서는 매우 비싼 워크스테이션 필요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smtClean="0"/>
              <a:t>당시 수 천 만원 </a:t>
            </a:r>
            <a:r>
              <a:rPr lang="en-US" altLang="ko-KR" sz="1600" dirty="0" smtClean="0"/>
              <a:t>~ 1 </a:t>
            </a:r>
            <a:r>
              <a:rPr lang="ko-KR" altLang="en-US" sz="1600" dirty="0" smtClean="0"/>
              <a:t>억 이상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가격은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매우 높았지만 성능은 현재 </a:t>
            </a:r>
            <a:r>
              <a:rPr lang="en-US" altLang="ko-KR" sz="1600" dirty="0" smtClean="0"/>
              <a:t>PC </a:t>
            </a:r>
            <a:r>
              <a:rPr lang="ko-KR" altLang="en-US" sz="1600" dirty="0" smtClean="0"/>
              <a:t>보다도 낮음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3D CG </a:t>
            </a:r>
            <a:r>
              <a:rPr lang="ko-KR" altLang="en-US" sz="1600" dirty="0" smtClean="0"/>
              <a:t>진입 장벽이 높았던 시절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en-US" altLang="ko-KR" sz="2000" dirty="0" smtClean="0"/>
              <a:t>90</a:t>
            </a:r>
            <a:r>
              <a:rPr lang="ko-KR" altLang="en-US" sz="2000" dirty="0" smtClean="0"/>
              <a:t>년 대 중반 이후</a:t>
            </a:r>
            <a:endParaRPr lang="en-US" altLang="ko-KR" sz="2000" dirty="0" smtClean="0"/>
          </a:p>
          <a:p>
            <a:pPr lvl="1"/>
            <a:r>
              <a:rPr lang="en-US" altLang="ko-KR" sz="1200" dirty="0" smtClean="0"/>
              <a:t>Apple</a:t>
            </a:r>
            <a:r>
              <a:rPr lang="ko-KR" altLang="en-US" sz="1200" dirty="0" smtClean="0"/>
              <a:t>에서 개인용 </a:t>
            </a:r>
            <a:r>
              <a:rPr lang="en-US" altLang="ko-KR" sz="1200" dirty="0" smtClean="0"/>
              <a:t>Mac</a:t>
            </a:r>
            <a:r>
              <a:rPr lang="ko-KR" altLang="en-US" sz="1200" dirty="0" smtClean="0"/>
              <a:t>에서 구동되는 </a:t>
            </a:r>
            <a:r>
              <a:rPr lang="en-US" altLang="ko-KR" sz="1200" dirty="0" err="1" smtClean="0"/>
              <a:t>StrataVision</a:t>
            </a:r>
            <a:r>
              <a:rPr lang="en-US" altLang="ko-KR" sz="1200" dirty="0" smtClean="0"/>
              <a:t> 3D</a:t>
            </a:r>
            <a:r>
              <a:rPr lang="ko-KR" altLang="en-US" sz="1200" dirty="0" smtClean="0"/>
              <a:t>이라는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3D CG </a:t>
            </a:r>
            <a:r>
              <a:rPr lang="ko-KR" altLang="en-US" sz="1200" dirty="0" smtClean="0"/>
              <a:t>제작 소프트웨어 출시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이후 </a:t>
            </a:r>
            <a:r>
              <a:rPr lang="en-US" altLang="ko-KR" sz="1200" dirty="0" smtClean="0"/>
              <a:t>IBM PC</a:t>
            </a:r>
            <a:r>
              <a:rPr lang="ko-KR" altLang="en-US" sz="1200" dirty="0" smtClean="0"/>
              <a:t>용 </a:t>
            </a:r>
            <a:r>
              <a:rPr lang="en-US" altLang="ko-KR" sz="1200" dirty="0" smtClean="0"/>
              <a:t>3D Studio </a:t>
            </a:r>
            <a:r>
              <a:rPr lang="ko-KR" altLang="en-US" sz="1200" dirty="0" smtClean="0"/>
              <a:t>제작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dirty="0" smtClean="0"/>
              <a:t>그 이후 </a:t>
            </a:r>
            <a:r>
              <a:rPr lang="en-US" altLang="ko-KR" sz="1200" dirty="0" smtClean="0"/>
              <a:t>AUTODESK </a:t>
            </a:r>
            <a:r>
              <a:rPr lang="ko-KR" altLang="en-US" sz="1200" dirty="0" smtClean="0"/>
              <a:t>사에서 </a:t>
            </a:r>
            <a:r>
              <a:rPr lang="en-US" altLang="ko-KR" sz="1200" dirty="0" smtClean="0"/>
              <a:t>Windows OS</a:t>
            </a:r>
            <a:r>
              <a:rPr lang="ko-KR" altLang="en-US" sz="1200" dirty="0" smtClean="0"/>
              <a:t>의 발전과 함께 수많은 개선을 거쳐 현재의 </a:t>
            </a:r>
            <a:r>
              <a:rPr lang="en-US" altLang="ko-KR" sz="1200" dirty="0" smtClean="0"/>
              <a:t>3ds MAX </a:t>
            </a:r>
            <a:r>
              <a:rPr lang="ko-KR" altLang="en-US" sz="1200" dirty="0" smtClean="0"/>
              <a:t>완성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초반에는 상대적으로 초라한 기능 때문에 현장의 외면을 받는 일도 있었으나 현재는 경쟁 제품을 대부분 단종 시킬 정도로 가장 </a:t>
            </a:r>
            <a:r>
              <a:rPr lang="ko-KR" altLang="en-US" sz="1200" smtClean="0"/>
              <a:t>강력한 위상과 기능 확보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2" eaLnBrk="1" latinLnBrk="0" hangingPunct="1">
              <a:lnSpc>
                <a:spcPct val="90000"/>
              </a:lnSpc>
              <a:defRPr/>
            </a:pPr>
            <a:endParaRPr lang="en-US" altLang="ko-KR" sz="1400" kern="0" dirty="0" smtClean="0">
              <a:ea typeface="굴림" panose="020B0600000101010101" pitchFamily="50" charset="-127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 smtClean="0">
              <a:ea typeface="굴림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86846" y="3438992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/>
              <a:t>Silicon Graphics O2 Workstation</a:t>
            </a:r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40" y="1196752"/>
            <a:ext cx="1939960" cy="21051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66173"/>
            <a:ext cx="2349078" cy="17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96093"/>
            <a:ext cx="7431088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Max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분야</a:t>
            </a:r>
            <a:endParaRPr lang="en-US" altLang="ko-KR" dirty="0" smtClean="0"/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363538" y="1547813"/>
            <a:ext cx="8388350" cy="4371975"/>
          </a:xfrm>
          <a:prstGeom prst="roundRect">
            <a:avLst>
              <a:gd name="adj" fmla="val 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446088" y="1627188"/>
            <a:ext cx="8229600" cy="4208462"/>
          </a:xfrm>
          <a:prstGeom prst="roundRect">
            <a:avLst>
              <a:gd name="adj" fmla="val 0"/>
            </a:avLst>
          </a:prstGeom>
          <a:solidFill>
            <a:srgbClr val="E0F1CB">
              <a:alpha val="50195"/>
            </a:srgb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474663" y="1323975"/>
            <a:ext cx="2716212" cy="504825"/>
          </a:xfrm>
          <a:prstGeom prst="roundRect">
            <a:avLst>
              <a:gd name="adj" fmla="val 14250"/>
            </a:avLst>
          </a:prstGeom>
          <a:solidFill>
            <a:srgbClr val="A9D96F">
              <a:alpha val="50195"/>
            </a:srgbClr>
          </a:solidFill>
          <a:ln w="9525">
            <a:solidFill>
              <a:srgbClr val="7DBB3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533400" y="1358900"/>
            <a:ext cx="2597150" cy="422275"/>
          </a:xfrm>
          <a:prstGeom prst="roundRect">
            <a:avLst>
              <a:gd name="adj" fmla="val 16759"/>
            </a:avLst>
          </a:prstGeom>
          <a:solidFill>
            <a:srgbClr val="A9D96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2000"/>
              <a:t>건축 프레젠테이션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52438" y="1849438"/>
            <a:ext cx="81835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ko-KR" altLang="en-US" sz="1800" dirty="0"/>
              <a:t>인테리어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건축 설계의 최종 시안을 </a:t>
            </a:r>
            <a:r>
              <a:rPr kumimoji="1" lang="ko-KR" altLang="en-US" sz="1800" dirty="0" err="1"/>
              <a:t>프레젠테이션할</a:t>
            </a:r>
            <a:r>
              <a:rPr kumimoji="1" lang="ko-KR" altLang="en-US" sz="1800" dirty="0"/>
              <a:t> 때 사용</a:t>
            </a:r>
            <a:endParaRPr kumimoji="1" lang="en-US" altLang="ko-KR" sz="1800" dirty="0"/>
          </a:p>
          <a:p>
            <a:pPr eaLnBrk="1" latinLnBrk="1" hangingPunct="1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1" lang="en-US" altLang="ko-KR" sz="1800" dirty="0" err="1"/>
              <a:t>VRay</a:t>
            </a:r>
            <a:r>
              <a:rPr kumimoji="1" lang="ko-KR" altLang="en-US" sz="1800" dirty="0"/>
              <a:t>를 활용하여 실사에 가까운 투시 작업 가능</a:t>
            </a:r>
            <a:endParaRPr kumimoji="1" lang="en-US" altLang="ko-KR" sz="1800" dirty="0"/>
          </a:p>
        </p:txBody>
      </p:sp>
      <p:pic>
        <p:nvPicPr>
          <p:cNvPr id="5128" name="Picture 8" descr="D:\[07] 교재개발1팀\[박현진]\max\[03]_부속자료\[02]_그림\변환\1장\ch01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800350"/>
            <a:ext cx="36258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D:\[07] 교재개발1팀\[박현진]\max\[03]_부속자료\[02]_그림\변환\1장\ch01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800350"/>
            <a:ext cx="349885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2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1103</Words>
  <Application>Microsoft Office PowerPoint</Application>
  <PresentationFormat>화면 슬라이드 쇼(4:3)</PresentationFormat>
  <Paragraphs>156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dotum</vt:lpstr>
      <vt:lpstr>HY헤드라인M</vt:lpstr>
      <vt:lpstr>굴림</vt:lpstr>
      <vt:lpstr>굴림체</vt:lpstr>
      <vt:lpstr>돋움체</vt:lpstr>
      <vt:lpstr>맑은 고딕</vt:lpstr>
      <vt:lpstr>한양견고딕</vt:lpstr>
      <vt:lpstr>한양신명조</vt:lpstr>
      <vt:lpstr>한컴바탕</vt:lpstr>
      <vt:lpstr>함초롬돋움</vt:lpstr>
      <vt:lpstr>Arial</vt:lpstr>
      <vt:lpstr>Arial Black</vt:lpstr>
      <vt:lpstr>Times New Roman</vt:lpstr>
      <vt:lpstr>Wingdings</vt:lpstr>
      <vt:lpstr>introduction</vt:lpstr>
      <vt:lpstr>3ds MAX 소개</vt:lpstr>
      <vt:lpstr>컴퓨터 등장의 역사 : 개략적인 흐름</vt:lpstr>
      <vt:lpstr>컴퓨터 등장의 역사 : 개략적인 흐름</vt:lpstr>
      <vt:lpstr>컴퓨터 등장의 역사 : 개략적인 흐름</vt:lpstr>
      <vt:lpstr>컴퓨터 등장의 역사 : 개략적인 흐름</vt:lpstr>
      <vt:lpstr>컴퓨터 등장의 역사 : 개략적인 흐름</vt:lpstr>
      <vt:lpstr>Max의 역사</vt:lpstr>
      <vt:lpstr>Max의 역사</vt:lpstr>
      <vt:lpstr>Max의 활용 분야</vt:lpstr>
      <vt:lpstr>Max의 활용 분야</vt:lpstr>
      <vt:lpstr>PowerPoint 프레젠테이션</vt:lpstr>
      <vt:lpstr>Max의 활용 분야</vt:lpstr>
      <vt:lpstr>3D 컴퓨터 애니메이션 제작 과정</vt:lpstr>
      <vt:lpstr> ● 학습목표</vt:lpstr>
      <vt:lpstr>⊙ 3D 컴퓨터 애니메이션 이해하기 </vt:lpstr>
      <vt:lpstr>PowerPoint 프레젠테이션</vt:lpstr>
      <vt:lpstr>⊙ 3D 컴퓨터 애니메이션 이해하기 </vt:lpstr>
      <vt:lpstr>⊙ 3D 컴퓨터 애니메이션 이해하기 </vt:lpstr>
      <vt:lpstr>⊙ 3D 컴퓨터 애니메이션 주요 제작단계 </vt:lpstr>
      <vt:lpstr>⊙ 3D 컴퓨터 애니메이션 주요 제작단계 </vt:lpstr>
      <vt:lpstr>⊙ 3D 컴퓨터 애니메이션 주요 제작단계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Taejung Park</cp:lastModifiedBy>
  <cp:revision>305</cp:revision>
  <dcterms:created xsi:type="dcterms:W3CDTF">2009-09-02T15:22:41Z</dcterms:created>
  <dcterms:modified xsi:type="dcterms:W3CDTF">2013-08-27T02:46:56Z</dcterms:modified>
</cp:coreProperties>
</file>